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0" r:id="rId4"/>
  </p:sldMasterIdLst>
  <p:notesMasterIdLst>
    <p:notesMasterId r:id="rId11"/>
  </p:notesMasterIdLst>
  <p:handoutMasterIdLst>
    <p:handoutMasterId r:id="rId12"/>
  </p:handoutMasterIdLst>
  <p:sldIdLst>
    <p:sldId id="263" r:id="rId5"/>
    <p:sldId id="262" r:id="rId6"/>
    <p:sldId id="264" r:id="rId7"/>
    <p:sldId id="265" r:id="rId8"/>
    <p:sldId id="267" r:id="rId9"/>
    <p:sldId id="26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40">
          <p15:clr>
            <a:srgbClr val="A4A3A4"/>
          </p15:clr>
        </p15:guide>
        <p15:guide id="5" orient="horz" pos="195" userDrawn="1">
          <p15:clr>
            <a:srgbClr val="A4A3A4"/>
          </p15:clr>
        </p15:guide>
        <p15:guide id="6" orient="horz" pos="4125" userDrawn="1">
          <p15:clr>
            <a:srgbClr val="A4A3A4"/>
          </p15:clr>
        </p15:guide>
        <p15:guide id="7" pos="212" userDrawn="1">
          <p15:clr>
            <a:srgbClr val="A4A3A4"/>
          </p15:clr>
        </p15:guide>
        <p15:guide id="8" pos="74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83707" autoAdjust="0"/>
  </p:normalViewPr>
  <p:slideViewPr>
    <p:cSldViewPr>
      <p:cViewPr varScale="1">
        <p:scale>
          <a:sx n="163" d="100"/>
          <a:sy n="163" d="100"/>
        </p:scale>
        <p:origin x="1459" y="120"/>
      </p:cViewPr>
      <p:guideLst>
        <p:guide pos="3840"/>
        <p:guide orient="horz" pos="195"/>
        <p:guide orient="horz" pos="4125"/>
        <p:guide pos="212"/>
        <p:guide pos="74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98" y="96"/>
      </p:cViewPr>
      <p:guideLst/>
    </p:cSldViewPr>
  </p:notesViewPr>
  <p:gridSpacing cx="59999" cy="59999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8DB106A-50AF-4BE5-AD24-04433B5DEA4E}" type="datetime1">
              <a:rPr lang="en-GB" smtClean="0"/>
              <a:t>22/04/2024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1C4B79F2-7C6A-497B-9A4A-8ACE18746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34257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5C2B379-4265-42DF-B017-D2E0AFF95448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B262A795-6F94-4A96-B820-B9038480D048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sigroup.com/en-GB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2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9502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4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030600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hlinkClick r:id="rId3"/>
              </a:rPr>
              <a:t>Accelerating progress towards a sustainable world | BSI (bsigroup.com)</a:t>
            </a:r>
            <a:r>
              <a:rPr lang="en-GB" dirty="0"/>
              <a:t> is the website for BSI</a:t>
            </a:r>
          </a:p>
          <a:p>
            <a:endParaRPr lang="en-GB" dirty="0"/>
          </a:p>
          <a:p>
            <a:r>
              <a:rPr lang="en-GB"/>
              <a:t>https://www.bsigroup.com/en-GB/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B262A795-6F94-4A96-B820-B9038480D048}" type="slidenum">
              <a:rPr lang="en-GB" noProof="0" smtClean="0"/>
              <a:t>6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261701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591AE212-ED11-48E8-8434-5C7DFB947E63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7061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92BB1852-ABE2-4072-BA0C-89A0DFE92DBA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01394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C18FAB6-D33F-441E-AFA7-4F7EDFB63584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5095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28075AD5-B135-4FB4-911E-371258A47570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796291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8FD31EDE-0B1F-4293-AD4D-8EF1C2F54221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14102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79CD1AFC-BAE9-4F4A-BEF4-B93A21680EE4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07936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1F999ADD-BE5C-49C1-A079-AE812157468C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59085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D681AFE3-9AA2-4AE7-9269-3B5E8C1BBF6A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1408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E14FD361-7548-4898-8E78-208A173F99C3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00863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65ABC4B-A7C0-480B-A376-96B8F70942E6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17429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AE663FD1-9CD7-4EA6-8C57-1108878F9232}" type="datetime1">
              <a:rPr lang="en-GB" noProof="0" smtClean="0"/>
              <a:t>22/04/2024</a:t>
            </a:fld>
            <a:endParaRPr lang="en-GB" noProof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6D22F896-40B5-4ADD-8801-0D06FADFA095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323414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A2D7E9E9-2910-424D-A6A9-E0E50E70F828}" type="datetime1">
              <a:rPr lang="en-GB" noProof="0" smtClean="0"/>
              <a:t>22/04/2024</a:t>
            </a:fld>
            <a:endParaRPr lang="en-GB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endParaRPr lang="en-GB" noProof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pPr rtl="0"/>
            <a:fld id="{6D22F896-40B5-4ADD-8801-0D06FADFA095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07953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AE913A7-2CA0-4B64-A25F-C0648DBC33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>
              <a:lumMod val="75000"/>
            </a:schemeClr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pic>
        <p:nvPicPr>
          <p:cNvPr id="5" name="Picture 4" descr="High angle view of rulers against a white background">
            <a:extLst>
              <a:ext uri="{FF2B5EF4-FFF2-40B4-BE49-F238E27FC236}">
                <a16:creationId xmlns:a16="http://schemas.microsoft.com/office/drawing/2014/main" id="{90D1A623-6B2A-4869-190B-34D075BAE0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alphaModFix amt="60000"/>
          </a:blip>
          <a:srcRect t="13803" b="1927"/>
          <a:stretch/>
        </p:blipFill>
        <p:spPr>
          <a:xfrm>
            <a:off x="20" y="-1"/>
            <a:ext cx="12191980" cy="6858001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11F046-5997-46AF-8E8D-F3DE223E44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83E5F85C-576B-4095-B465-6B09F9E09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00" y="246888"/>
            <a:ext cx="11724640" cy="6377939"/>
          </a:xfrm>
          <a:prstGeom prst="rect">
            <a:avLst/>
          </a:pr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F74E8ED-E6B9-0B3B-B2B0-E3D2064771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A8843E-EE37-065F-4BC0-B66F75EE6F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Lesson 3 | British Standards &amp; BSI</a:t>
            </a:r>
          </a:p>
        </p:txBody>
      </p:sp>
    </p:spTree>
    <p:extLst>
      <p:ext uri="{BB962C8B-B14F-4D97-AF65-F5344CB8AC3E}">
        <p14:creationId xmlns:p14="http://schemas.microsoft.com/office/powerpoint/2010/main" val="143914574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8EE03-8194-6CC4-C1EF-CD5BF4EAE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82250C-B677-577F-CEA5-7AF9E2FAC3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Learning Intentions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6CD737-D6DF-ABB6-DDAF-96E60D42715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the British Standards Institute.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Learn about BS.8888 rules for technical drawings.</a:t>
            </a:r>
          </a:p>
          <a:p>
            <a:pPr marL="502920" indent="-457200">
              <a:buClrTx/>
              <a:buFont typeface="+mj-lt"/>
              <a:buAutoNum type="arabicPeriod"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4B56A7-07B4-26C2-74CA-F232AAC55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b="0" dirty="0">
                <a:solidFill>
                  <a:schemeClr val="tx1"/>
                </a:solidFill>
                <a:latin typeface="Bebas Neue" panose="020B0606020202050201" pitchFamily="34" charset="0"/>
              </a:rPr>
              <a:t>Success Criteria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DA6C002-5F90-4D3E-0C99-E903C6BDCE7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describe the purpose of the BSI.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name the features of dimensions on a technical drawing.</a:t>
            </a:r>
          </a:p>
          <a:p>
            <a:pPr marL="502920" indent="-457200">
              <a:buClrTx/>
              <a:buFont typeface="+mj-lt"/>
              <a:buAutoNum type="arabicPeriod"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measure a drawing and add sizes to BS.8888 rules.</a:t>
            </a:r>
          </a:p>
        </p:txBody>
      </p:sp>
    </p:spTree>
    <p:extLst>
      <p:ext uri="{BB962C8B-B14F-4D97-AF65-F5344CB8AC3E}">
        <p14:creationId xmlns:p14="http://schemas.microsoft.com/office/powerpoint/2010/main" val="25664484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2709012"/>
            <a:ext cx="6092980" cy="3239945"/>
          </a:xfrm>
        </p:spPr>
        <p:txBody>
          <a:bodyPr>
            <a:normAutofit lnSpcReduction="10000"/>
          </a:bodyPr>
          <a:lstStyle/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British Standards Institute (BSI) is an organisation that creates technical rules that companies and individuals follow.</a:t>
            </a:r>
          </a:p>
          <a:p>
            <a:pPr marL="45720" indent="0">
              <a:buClrTx/>
              <a:buNone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rules include lots of things, from Health &amp; Safety to how documents should be stored in an office.</a:t>
            </a:r>
          </a:p>
          <a:p>
            <a:pPr marL="45720" indent="0">
              <a:buClrTx/>
              <a:buNone/>
            </a:pPr>
            <a:endParaRPr lang="en-GB" sz="20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BSI ‘Kite’ mark is added to products that follow the rules. </a:t>
            </a:r>
          </a:p>
        </p:txBody>
      </p:sp>
      <p:pic>
        <p:nvPicPr>
          <p:cNvPr id="1026" name="Picture 2" descr="Kitemark - Wikipedia">
            <a:extLst>
              <a:ext uri="{FF2B5EF4-FFF2-40B4-BE49-F238E27FC236}">
                <a16:creationId xmlns:a16="http://schemas.microsoft.com/office/drawing/2014/main" id="{C943E19E-A721-78BE-07B2-9C674F4314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68" y="2167631"/>
            <a:ext cx="3524993" cy="3788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315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2F9D1-8F80-3BE7-1210-AACDE4B55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0D272B-4664-87E3-EA72-AE09B5673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1" y="5468966"/>
            <a:ext cx="1473058" cy="419993"/>
          </a:xfrm>
        </p:spPr>
        <p:txBody>
          <a:bodyPr/>
          <a:lstStyle/>
          <a:p>
            <a:pPr marL="45720" indent="0" algn="ctr">
              <a:buClrTx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Chairs</a:t>
            </a:r>
            <a:endParaRPr lang="en-GB" dirty="0"/>
          </a:p>
        </p:txBody>
      </p:sp>
      <p:pic>
        <p:nvPicPr>
          <p:cNvPr id="4" name="Picture 2" descr="Alfi Chair, High Back - Gessato Design Store">
            <a:extLst>
              <a:ext uri="{FF2B5EF4-FFF2-40B4-BE49-F238E27FC236}">
                <a16:creationId xmlns:a16="http://schemas.microsoft.com/office/drawing/2014/main" id="{15EE5A10-F928-F162-654E-4AB29FEB13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93" y="2639956"/>
            <a:ext cx="2829010" cy="2829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E730F7-AEEB-3889-C0BF-AE3DC2F0ED86}"/>
              </a:ext>
            </a:extLst>
          </p:cNvPr>
          <p:cNvSpPr txBox="1">
            <a:spLocks/>
          </p:cNvSpPr>
          <p:nvPr/>
        </p:nvSpPr>
        <p:spPr>
          <a:xfrm>
            <a:off x="723009" y="5888959"/>
            <a:ext cx="2313042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BS ISO 7173</a:t>
            </a:r>
            <a:endParaRPr lang="en-GB" dirty="0"/>
          </a:p>
        </p:txBody>
      </p:sp>
      <p:pic>
        <p:nvPicPr>
          <p:cNvPr id="6" name="Picture 4" descr="PEL01390 - 1 Gang, 2 Way Rounded Edge Wall Switch, 10AX, 250V">
            <a:extLst>
              <a:ext uri="{FF2B5EF4-FFF2-40B4-BE49-F238E27FC236}">
                <a16:creationId xmlns:a16="http://schemas.microsoft.com/office/drawing/2014/main" id="{691475E5-8CAA-0455-666E-F82776A8E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6038" y="2889009"/>
            <a:ext cx="1552575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BEDA1E4-C22D-8723-9D2E-1FD8832E24D0}"/>
              </a:ext>
            </a:extLst>
          </p:cNvPr>
          <p:cNvSpPr txBox="1">
            <a:spLocks/>
          </p:cNvSpPr>
          <p:nvPr/>
        </p:nvSpPr>
        <p:spPr>
          <a:xfrm>
            <a:off x="3696040" y="5436853"/>
            <a:ext cx="1473058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Switches</a:t>
            </a:r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2B6B708-14EA-078D-AC75-5FB788C44530}"/>
              </a:ext>
            </a:extLst>
          </p:cNvPr>
          <p:cNvSpPr txBox="1">
            <a:spLocks/>
          </p:cNvSpPr>
          <p:nvPr/>
        </p:nvSpPr>
        <p:spPr>
          <a:xfrm>
            <a:off x="3369128" y="5856846"/>
            <a:ext cx="2126882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BS EN 60669</a:t>
            </a:r>
            <a:endParaRPr lang="en-GB" dirty="0"/>
          </a:p>
        </p:txBody>
      </p:sp>
      <p:pic>
        <p:nvPicPr>
          <p:cNvPr id="2054" name="Picture 6" descr="Colgate Sparkling White Cinnamint 6 oz. Toothpaste, 3 Pack - 77Sales.com">
            <a:extLst>
              <a:ext uri="{FF2B5EF4-FFF2-40B4-BE49-F238E27FC236}">
                <a16:creationId xmlns:a16="http://schemas.microsoft.com/office/drawing/2014/main" id="{E36F302E-2297-54D3-3BFD-4394AFFB1F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829010"/>
            <a:ext cx="2169021" cy="216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5A6B585-BBCB-FA12-95A1-217F5F78F76B}"/>
              </a:ext>
            </a:extLst>
          </p:cNvPr>
          <p:cNvSpPr txBox="1">
            <a:spLocks/>
          </p:cNvSpPr>
          <p:nvPr/>
        </p:nvSpPr>
        <p:spPr>
          <a:xfrm>
            <a:off x="6395995" y="5431565"/>
            <a:ext cx="1473058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Toothpaste</a:t>
            </a:r>
            <a:endParaRPr lang="en-GB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FED3A017-C091-268C-BD03-5BFA38495464}"/>
              </a:ext>
            </a:extLst>
          </p:cNvPr>
          <p:cNvSpPr txBox="1">
            <a:spLocks/>
          </p:cNvSpPr>
          <p:nvPr/>
        </p:nvSpPr>
        <p:spPr>
          <a:xfrm>
            <a:off x="6069083" y="5851558"/>
            <a:ext cx="2126882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ASTM E3288</a:t>
            </a:r>
            <a:endParaRPr lang="en-GB" dirty="0"/>
          </a:p>
        </p:txBody>
      </p:sp>
      <p:pic>
        <p:nvPicPr>
          <p:cNvPr id="2056" name="Picture 8" descr="Cabinet PNG Images Transparent Free Download | PNGMart">
            <a:extLst>
              <a:ext uri="{FF2B5EF4-FFF2-40B4-BE49-F238E27FC236}">
                <a16:creationId xmlns:a16="http://schemas.microsoft.com/office/drawing/2014/main" id="{8E071D18-3074-210C-7873-5D339666FA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5959" y="1725084"/>
            <a:ext cx="3434524" cy="324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3445224F-2C4E-EB8A-E099-27EC7D8A9F73}"/>
              </a:ext>
            </a:extLst>
          </p:cNvPr>
          <p:cNvSpPr txBox="1">
            <a:spLocks/>
          </p:cNvSpPr>
          <p:nvPr/>
        </p:nvSpPr>
        <p:spPr>
          <a:xfrm>
            <a:off x="8855954" y="5431565"/>
            <a:ext cx="2606874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Filing Cabinets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25D0359A-55D3-0D81-0033-5442135D285F}"/>
              </a:ext>
            </a:extLst>
          </p:cNvPr>
          <p:cNvSpPr txBox="1">
            <a:spLocks/>
          </p:cNvSpPr>
          <p:nvPr/>
        </p:nvSpPr>
        <p:spPr>
          <a:xfrm>
            <a:off x="9095950" y="5851558"/>
            <a:ext cx="2126882" cy="4199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BS 4438</a:t>
            </a:r>
            <a:endParaRPr lang="en-GB" dirty="0"/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9F09ED73-230F-6B0F-C9C0-ED30C21C4823}"/>
              </a:ext>
            </a:extLst>
          </p:cNvPr>
          <p:cNvSpPr txBox="1">
            <a:spLocks/>
          </p:cNvSpPr>
          <p:nvPr/>
        </p:nvSpPr>
        <p:spPr>
          <a:xfrm>
            <a:off x="1143000" y="1870198"/>
            <a:ext cx="8192945" cy="32399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The BSI has rules for almost everything. (if they don’t then the ISO does…)</a:t>
            </a:r>
          </a:p>
          <a:p>
            <a:pPr marL="45720" indent="0">
              <a:buClrTx/>
              <a:buFont typeface="Corbel" pitchFamily="34" charset="0"/>
              <a:buNone/>
            </a:pPr>
            <a:r>
              <a:rPr lang="en-GB" sz="2000" dirty="0">
                <a:solidFill>
                  <a:schemeClr val="tx1"/>
                </a:solidFill>
                <a:latin typeface="Franklin Gothic Book" panose="020B0503020102020204" pitchFamily="34" charset="0"/>
              </a:rPr>
              <a:t>Can you find the rule document for the following products?</a:t>
            </a:r>
          </a:p>
        </p:txBody>
      </p:sp>
    </p:spTree>
    <p:extLst>
      <p:ext uri="{BB962C8B-B14F-4D97-AF65-F5344CB8AC3E}">
        <p14:creationId xmlns:p14="http://schemas.microsoft.com/office/powerpoint/2010/main" val="8689497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057400"/>
            <a:ext cx="9872871" cy="411616"/>
          </a:xfrm>
        </p:spPr>
        <p:txBody>
          <a:bodyPr/>
          <a:lstStyle/>
          <a:p>
            <a:pPr marL="228600" marR="0" lvl="0" indent="-182880" algn="l" defTabSz="914400" rtl="0" eaLnBrk="1" fontAlgn="auto" latinLnBrk="0" hangingPunct="1">
              <a:lnSpc>
                <a:spcPct val="90000"/>
              </a:lnSpc>
              <a:spcBef>
                <a:spcPts val="1400"/>
              </a:spcBef>
              <a:spcAft>
                <a:spcPts val="0"/>
              </a:spcAft>
              <a:buClrTx/>
              <a:buSzPct val="80000"/>
              <a:buFont typeface="Corbel" pitchFamily="34" charset="0"/>
              <a:buChar char="•"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Franklin Gothic Book" panose="020B0503020102020204" pitchFamily="34" charset="0"/>
                <a:ea typeface="+mn-ea"/>
                <a:cs typeface="+mn-cs"/>
              </a:rPr>
              <a:t>Dimensioning a technical drawing must follow BS.8888 rules.</a:t>
            </a:r>
            <a:endParaRPr lang="en-GB" dirty="0">
              <a:solidFill>
                <a:prstClr val="black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2" name="L-Shape 1">
            <a:extLst>
              <a:ext uri="{FF2B5EF4-FFF2-40B4-BE49-F238E27FC236}">
                <a16:creationId xmlns:a16="http://schemas.microsoft.com/office/drawing/2014/main" id="{97256F7E-1349-AA0D-C331-495D95B3337A}"/>
              </a:ext>
            </a:extLst>
          </p:cNvPr>
          <p:cNvSpPr/>
          <p:nvPr/>
        </p:nvSpPr>
        <p:spPr>
          <a:xfrm>
            <a:off x="3936044" y="3608997"/>
            <a:ext cx="2879938" cy="2699955"/>
          </a:xfrm>
          <a:prstGeom prst="corner">
            <a:avLst>
              <a:gd name="adj1" fmla="val 53355"/>
              <a:gd name="adj2" fmla="val 53400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31463D0-CC26-ADD5-4492-2605FE0EC58B}"/>
              </a:ext>
            </a:extLst>
          </p:cNvPr>
          <p:cNvGrpSpPr/>
          <p:nvPr/>
        </p:nvGrpSpPr>
        <p:grpSpPr>
          <a:xfrm>
            <a:off x="3936036" y="3009007"/>
            <a:ext cx="2879946" cy="1739971"/>
            <a:chOff x="3936036" y="3009007"/>
            <a:chExt cx="2879946" cy="1739971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F537B2C2-B82F-FE91-6E7C-7FFB348B8012}"/>
                </a:ext>
              </a:extLst>
            </p:cNvPr>
            <p:cNvCxnSpPr/>
            <p:nvPr/>
          </p:nvCxnSpPr>
          <p:spPr>
            <a:xfrm flipV="1">
              <a:off x="3936036" y="3009007"/>
              <a:ext cx="0" cy="4799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51BD3352-78C5-EFD1-9F3B-BF7618633C9F}"/>
                </a:ext>
              </a:extLst>
            </p:cNvPr>
            <p:cNvCxnSpPr/>
            <p:nvPr/>
          </p:nvCxnSpPr>
          <p:spPr>
            <a:xfrm flipV="1">
              <a:off x="5376012" y="3009007"/>
              <a:ext cx="0" cy="4799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C19D1DF-469D-F6BA-DAF3-DDB544E726D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15982" y="3009007"/>
              <a:ext cx="0" cy="173997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E75C6F7-547D-3E56-E6FF-D2035CB93CC6}"/>
              </a:ext>
            </a:extLst>
          </p:cNvPr>
          <p:cNvCxnSpPr/>
          <p:nvPr/>
        </p:nvCxnSpPr>
        <p:spPr>
          <a:xfrm>
            <a:off x="3936044" y="3249003"/>
            <a:ext cx="2879938" cy="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61E455C-81C9-5F34-E163-1FE8AE350DC6}"/>
              </a:ext>
            </a:extLst>
          </p:cNvPr>
          <p:cNvGrpSpPr/>
          <p:nvPr/>
        </p:nvGrpSpPr>
        <p:grpSpPr>
          <a:xfrm>
            <a:off x="3936029" y="3189004"/>
            <a:ext cx="2878512" cy="119995"/>
            <a:chOff x="3936029" y="3189004"/>
            <a:chExt cx="2878512" cy="119995"/>
          </a:xfrm>
        </p:grpSpPr>
        <p:sp>
          <p:nvSpPr>
            <p:cNvPr id="13" name="Isosceles Triangle 12">
              <a:extLst>
                <a:ext uri="{FF2B5EF4-FFF2-40B4-BE49-F238E27FC236}">
                  <a16:creationId xmlns:a16="http://schemas.microsoft.com/office/drawing/2014/main" id="{E3960EE5-7AED-896A-CC82-56D7A730EFC4}"/>
                </a:ext>
              </a:extLst>
            </p:cNvPr>
            <p:cNvSpPr/>
            <p:nvPr/>
          </p:nvSpPr>
          <p:spPr>
            <a:xfrm rot="16200000">
              <a:off x="4056029" y="3069004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478B09C7-7CB3-5EAB-8BAF-19B93870B0F1}"/>
                </a:ext>
              </a:extLst>
            </p:cNvPr>
            <p:cNvSpPr/>
            <p:nvPr/>
          </p:nvSpPr>
          <p:spPr>
            <a:xfrm rot="16200000">
              <a:off x="5495294" y="3069004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Isosceles Triangle 14">
              <a:extLst>
                <a:ext uri="{FF2B5EF4-FFF2-40B4-BE49-F238E27FC236}">
                  <a16:creationId xmlns:a16="http://schemas.microsoft.com/office/drawing/2014/main" id="{588E41A1-C062-082F-F392-85790F28C04E}"/>
                </a:ext>
              </a:extLst>
            </p:cNvPr>
            <p:cNvSpPr/>
            <p:nvPr/>
          </p:nvSpPr>
          <p:spPr>
            <a:xfrm rot="5400000">
              <a:off x="5135296" y="3069005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01C49656-7EE0-9223-4734-7099BDBE8ECA}"/>
                </a:ext>
              </a:extLst>
            </p:cNvPr>
            <p:cNvSpPr/>
            <p:nvPr/>
          </p:nvSpPr>
          <p:spPr>
            <a:xfrm rot="5400000">
              <a:off x="6574548" y="3069004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BCD6D7B-B2A2-9F96-EB33-894C7EA7AF78}"/>
              </a:ext>
            </a:extLst>
          </p:cNvPr>
          <p:cNvGrpSpPr/>
          <p:nvPr/>
        </p:nvGrpSpPr>
        <p:grpSpPr>
          <a:xfrm>
            <a:off x="4366158" y="2920667"/>
            <a:ext cx="2018980" cy="388331"/>
            <a:chOff x="4366158" y="2920667"/>
            <a:chExt cx="2018980" cy="388331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9D25BEE-0D0C-D9F9-5A09-2D0795EDAD8B}"/>
                </a:ext>
              </a:extLst>
            </p:cNvPr>
            <p:cNvSpPr/>
            <p:nvPr/>
          </p:nvSpPr>
          <p:spPr>
            <a:xfrm>
              <a:off x="4366158" y="2939666"/>
              <a:ext cx="57827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#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4BDC70-D955-5FB0-37A8-32255885716D}"/>
                </a:ext>
              </a:extLst>
            </p:cNvPr>
            <p:cNvSpPr/>
            <p:nvPr/>
          </p:nvSpPr>
          <p:spPr>
            <a:xfrm>
              <a:off x="5806861" y="2920667"/>
              <a:ext cx="578277" cy="369332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b="1" cap="none" spc="0" dirty="0">
                  <a:ln w="12700">
                    <a:solidFill>
                      <a:schemeClr val="tx2">
                        <a:lumMod val="75000"/>
                      </a:schemeClr>
                    </a:solidFill>
                    <a:prstDash val="solid"/>
                  </a:ln>
                  <a:pattFill prst="dkUpDiag">
                    <a:fgClr>
                      <a:schemeClr val="tx2"/>
                    </a:fgClr>
                    <a:bgClr>
                      <a:schemeClr val="tx2">
                        <a:lumMod val="20000"/>
                        <a:lumOff val="80000"/>
                      </a:schemeClr>
                    </a:bgClr>
                  </a:pattFill>
                  <a:effectLst>
                    <a:outerShdw dist="38100" dir="2640000" algn="bl" rotWithShape="0">
                      <a:schemeClr val="tx2">
                        <a:lumMod val="75000"/>
                      </a:schemeClr>
                    </a:outerShdw>
                  </a:effectLst>
                </a:rPr>
                <a:t>#</a:t>
              </a:r>
            </a:p>
          </p:txBody>
        </p:sp>
      </p:grpSp>
      <p:sp>
        <p:nvSpPr>
          <p:cNvPr id="21" name="Content Placeholder 7">
            <a:extLst>
              <a:ext uri="{FF2B5EF4-FFF2-40B4-BE49-F238E27FC236}">
                <a16:creationId xmlns:a16="http://schemas.microsoft.com/office/drawing/2014/main" id="{343F2453-A963-ABB9-B2BE-7FA427227C09}"/>
              </a:ext>
            </a:extLst>
          </p:cNvPr>
          <p:cNvSpPr txBox="1">
            <a:spLocks/>
          </p:cNvSpPr>
          <p:nvPr/>
        </p:nvSpPr>
        <p:spPr>
          <a:xfrm>
            <a:off x="1236082" y="2693402"/>
            <a:ext cx="2267650" cy="101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None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Extension lines aligned to edges but do not touch!</a:t>
            </a:r>
          </a:p>
        </p:txBody>
      </p:sp>
      <p:sp>
        <p:nvSpPr>
          <p:cNvPr id="22" name="Content Placeholder 7">
            <a:extLst>
              <a:ext uri="{FF2B5EF4-FFF2-40B4-BE49-F238E27FC236}">
                <a16:creationId xmlns:a16="http://schemas.microsoft.com/office/drawing/2014/main" id="{3478A541-4B46-4324-CEBD-04453FCD350B}"/>
              </a:ext>
            </a:extLst>
          </p:cNvPr>
          <p:cNvSpPr txBox="1">
            <a:spLocks/>
          </p:cNvSpPr>
          <p:nvPr/>
        </p:nvSpPr>
        <p:spPr>
          <a:xfrm>
            <a:off x="8915953" y="3189002"/>
            <a:ext cx="2267650" cy="101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None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Dimension lines connect the extension lines</a:t>
            </a:r>
          </a:p>
        </p:txBody>
      </p:sp>
      <p:sp>
        <p:nvSpPr>
          <p:cNvPr id="23" name="Content Placeholder 7">
            <a:extLst>
              <a:ext uri="{FF2B5EF4-FFF2-40B4-BE49-F238E27FC236}">
                <a16:creationId xmlns:a16="http://schemas.microsoft.com/office/drawing/2014/main" id="{0FFAFC3D-97EA-76D5-DF3C-6FF315CD8475}"/>
              </a:ext>
            </a:extLst>
          </p:cNvPr>
          <p:cNvSpPr txBox="1">
            <a:spLocks/>
          </p:cNvSpPr>
          <p:nvPr/>
        </p:nvSpPr>
        <p:spPr>
          <a:xfrm>
            <a:off x="1263020" y="5528453"/>
            <a:ext cx="2267650" cy="101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None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Sizes go above the dimension lines.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522108D-7224-351D-5E1F-7BD322F8FB72}"/>
              </a:ext>
            </a:extLst>
          </p:cNvPr>
          <p:cNvGrpSpPr/>
          <p:nvPr/>
        </p:nvGrpSpPr>
        <p:grpSpPr>
          <a:xfrm>
            <a:off x="5496010" y="3608997"/>
            <a:ext cx="2021721" cy="2707581"/>
            <a:chOff x="5496010" y="3608997"/>
            <a:chExt cx="2021721" cy="2707581"/>
          </a:xfrm>
        </p:grpSpPr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0197F3F8-0B82-BD49-1E5F-C02A77F076B0}"/>
                </a:ext>
              </a:extLst>
            </p:cNvPr>
            <p:cNvCxnSpPr>
              <a:cxnSpLocks/>
            </p:cNvCxnSpPr>
            <p:nvPr/>
          </p:nvCxnSpPr>
          <p:spPr>
            <a:xfrm>
              <a:off x="5496010" y="3608997"/>
              <a:ext cx="2021721" cy="7626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921042D3-5209-0E14-F092-8A0A0B395BB8}"/>
                </a:ext>
              </a:extLst>
            </p:cNvPr>
            <p:cNvCxnSpPr>
              <a:cxnSpLocks/>
            </p:cNvCxnSpPr>
            <p:nvPr/>
          </p:nvCxnSpPr>
          <p:spPr>
            <a:xfrm>
              <a:off x="6935986" y="4868983"/>
              <a:ext cx="581745" cy="0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068D70E-68C2-154E-8C4A-19EE6C7A92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5988" y="6308952"/>
              <a:ext cx="581742" cy="1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4EC3529E-0C9D-3F20-A224-03FB7C69E82A}"/>
                </a:ext>
              </a:extLst>
            </p:cNvPr>
            <p:cNvCxnSpPr>
              <a:cxnSpLocks/>
              <a:stCxn id="30" idx="0"/>
            </p:cNvCxnSpPr>
            <p:nvPr/>
          </p:nvCxnSpPr>
          <p:spPr>
            <a:xfrm flipH="1">
              <a:off x="7277734" y="3616623"/>
              <a:ext cx="3" cy="2699955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Isosceles Triangle 29">
              <a:extLst>
                <a:ext uri="{FF2B5EF4-FFF2-40B4-BE49-F238E27FC236}">
                  <a16:creationId xmlns:a16="http://schemas.microsoft.com/office/drawing/2014/main" id="{3CD69CCD-4BCE-A4CD-0F08-D05C58E9F8F0}"/>
                </a:ext>
              </a:extLst>
            </p:cNvPr>
            <p:cNvSpPr/>
            <p:nvPr/>
          </p:nvSpPr>
          <p:spPr>
            <a:xfrm>
              <a:off x="7217740" y="3616623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1" name="Isosceles Triangle 30">
              <a:extLst>
                <a:ext uri="{FF2B5EF4-FFF2-40B4-BE49-F238E27FC236}">
                  <a16:creationId xmlns:a16="http://schemas.microsoft.com/office/drawing/2014/main" id="{F1467E51-FC3F-F49D-E089-36F4DAE540FB}"/>
                </a:ext>
              </a:extLst>
            </p:cNvPr>
            <p:cNvSpPr/>
            <p:nvPr/>
          </p:nvSpPr>
          <p:spPr>
            <a:xfrm>
              <a:off x="7217740" y="4868265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Isosceles Triangle 31">
              <a:extLst>
                <a:ext uri="{FF2B5EF4-FFF2-40B4-BE49-F238E27FC236}">
                  <a16:creationId xmlns:a16="http://schemas.microsoft.com/office/drawing/2014/main" id="{4A4D29D8-1837-FFFD-6866-D2DE00FF310B}"/>
                </a:ext>
              </a:extLst>
            </p:cNvPr>
            <p:cNvSpPr/>
            <p:nvPr/>
          </p:nvSpPr>
          <p:spPr>
            <a:xfrm rot="10800000">
              <a:off x="7217739" y="4508267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Isosceles Triangle 32">
              <a:extLst>
                <a:ext uri="{FF2B5EF4-FFF2-40B4-BE49-F238E27FC236}">
                  <a16:creationId xmlns:a16="http://schemas.microsoft.com/office/drawing/2014/main" id="{BB98B6FD-9435-2FDF-6F6D-C60C14E41D62}"/>
                </a:ext>
              </a:extLst>
            </p:cNvPr>
            <p:cNvSpPr/>
            <p:nvPr/>
          </p:nvSpPr>
          <p:spPr>
            <a:xfrm rot="10800000">
              <a:off x="7217740" y="5947519"/>
              <a:ext cx="119994" cy="359993"/>
            </a:xfrm>
            <a:prstGeom prst="triangl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C2784A64-92F1-1926-8F86-B0E7DE8F94D6}"/>
                </a:ext>
              </a:extLst>
            </p:cNvPr>
            <p:cNvGrpSpPr/>
            <p:nvPr/>
          </p:nvGrpSpPr>
          <p:grpSpPr>
            <a:xfrm rot="16200000">
              <a:off x="6134078" y="4674453"/>
              <a:ext cx="2018980" cy="388331"/>
              <a:chOff x="4366158" y="2920667"/>
              <a:chExt cx="2018980" cy="388331"/>
            </a:xfrm>
          </p:grpSpPr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F102FE22-A565-276F-97BB-80BFC0B01014}"/>
                  </a:ext>
                </a:extLst>
              </p:cNvPr>
              <p:cNvSpPr/>
              <p:nvPr/>
            </p:nvSpPr>
            <p:spPr>
              <a:xfrm>
                <a:off x="4366158" y="2939666"/>
                <a:ext cx="578277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b="1" cap="none" spc="0" dirty="0">
                    <a:ln w="12700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</a:ln>
                    <a:pattFill prst="dkUpDiag">
                      <a:fgClr>
                        <a:schemeClr val="tx2"/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</a:rPr>
                  <a:t>#</a:t>
                </a:r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01F7689-1B2D-97F3-C759-D9636860AD30}"/>
                  </a:ext>
                </a:extLst>
              </p:cNvPr>
              <p:cNvSpPr/>
              <p:nvPr/>
            </p:nvSpPr>
            <p:spPr>
              <a:xfrm>
                <a:off x="5806861" y="2920667"/>
                <a:ext cx="578277" cy="369332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b="1" cap="none" spc="0" dirty="0">
                    <a:ln w="12700">
                      <a:solidFill>
                        <a:schemeClr val="tx2">
                          <a:lumMod val="75000"/>
                        </a:schemeClr>
                      </a:solidFill>
                      <a:prstDash val="solid"/>
                    </a:ln>
                    <a:pattFill prst="dkUpDiag">
                      <a:fgClr>
                        <a:schemeClr val="tx2"/>
                      </a:fgClr>
                      <a:bgClr>
                        <a:schemeClr val="tx2">
                          <a:lumMod val="20000"/>
                          <a:lumOff val="80000"/>
                        </a:schemeClr>
                      </a:bgClr>
                    </a:patt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</a:rPr>
                  <a:t>#</a:t>
                </a:r>
              </a:p>
            </p:txBody>
          </p:sp>
        </p:grpSp>
      </p:grpSp>
      <p:sp>
        <p:nvSpPr>
          <p:cNvPr id="45" name="Content Placeholder 7">
            <a:extLst>
              <a:ext uri="{FF2B5EF4-FFF2-40B4-BE49-F238E27FC236}">
                <a16:creationId xmlns:a16="http://schemas.microsoft.com/office/drawing/2014/main" id="{60BC0593-A165-911C-6945-351A1B114918}"/>
              </a:ext>
            </a:extLst>
          </p:cNvPr>
          <p:cNvSpPr txBox="1">
            <a:spLocks/>
          </p:cNvSpPr>
          <p:nvPr/>
        </p:nvSpPr>
        <p:spPr>
          <a:xfrm>
            <a:off x="8915953" y="4718265"/>
            <a:ext cx="2267650" cy="1019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None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This drawing would have enough sizes</a:t>
            </a:r>
          </a:p>
        </p:txBody>
      </p:sp>
      <p:sp>
        <p:nvSpPr>
          <p:cNvPr id="46" name="Content Placeholder 7">
            <a:extLst>
              <a:ext uri="{FF2B5EF4-FFF2-40B4-BE49-F238E27FC236}">
                <a16:creationId xmlns:a16="http://schemas.microsoft.com/office/drawing/2014/main" id="{FC9B53BB-086E-B9B2-70D2-17026964AC07}"/>
              </a:ext>
            </a:extLst>
          </p:cNvPr>
          <p:cNvSpPr txBox="1">
            <a:spLocks/>
          </p:cNvSpPr>
          <p:nvPr/>
        </p:nvSpPr>
        <p:spPr>
          <a:xfrm>
            <a:off x="1262955" y="3878994"/>
            <a:ext cx="2267650" cy="1349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lnSpc>
                <a:spcPct val="90000"/>
              </a:lnSpc>
              <a:spcBef>
                <a:spcPts val="1400"/>
              </a:spcBef>
              <a:buClr>
                <a:schemeClr val="accent1"/>
              </a:buClr>
              <a:buSzPct val="80000"/>
              <a:buFont typeface="Corbel" pitchFamily="34" charset="0"/>
              <a:buChar char="•"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20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8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SzPct val="80000"/>
              <a:buFont typeface="Corbel" pitchFamily="34" charset="0"/>
              <a:buChar char="•"/>
              <a:defRPr sz="16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ClrTx/>
              <a:buNone/>
              <a:defRPr/>
            </a:pPr>
            <a:r>
              <a:rPr lang="en-GB" dirty="0">
                <a:solidFill>
                  <a:prstClr val="black"/>
                </a:solidFill>
                <a:latin typeface="Franklin Gothic Book" panose="020B0503020102020204" pitchFamily="34" charset="0"/>
              </a:rPr>
              <a:t>Arrows must be thin, long and touching the extension lines.</a:t>
            </a:r>
          </a:p>
        </p:txBody>
      </p:sp>
    </p:spTree>
    <p:extLst>
      <p:ext uri="{BB962C8B-B14F-4D97-AF65-F5344CB8AC3E}">
        <p14:creationId xmlns:p14="http://schemas.microsoft.com/office/powerpoint/2010/main" val="11527693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/>
      <p:bldP spid="22" grpId="0"/>
      <p:bldP spid="23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04DE9A8-D01C-6D71-E7B0-9CB5EACF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chemeClr val="tx1"/>
                </a:solidFill>
                <a:latin typeface="Bebas Neue" panose="020B0606020202050201" pitchFamily="34" charset="0"/>
              </a:rPr>
              <a:t>Measuring, Scale &amp; Estimation</a:t>
            </a:r>
            <a:endParaRPr lang="en-GB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7A175A0-7F13-86BC-69FD-BAEE5713AC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2769010"/>
            <a:ext cx="9872871" cy="3326989"/>
          </a:xfrm>
        </p:spPr>
        <p:txBody>
          <a:bodyPr/>
          <a:lstStyle/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describe the purpose of the BSI.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name the features of dimensions on a technical drawing.</a:t>
            </a:r>
          </a:p>
          <a:p>
            <a:pPr marL="45720" indent="0" algn="ctr">
              <a:buClrTx/>
              <a:buNone/>
            </a:pPr>
            <a:endParaRPr lang="en-GB" sz="2400" dirty="0">
              <a:solidFill>
                <a:schemeClr val="tx1"/>
              </a:solidFill>
              <a:latin typeface="Franklin Gothic Book" panose="020B0503020102020204" pitchFamily="34" charset="0"/>
            </a:endParaRPr>
          </a:p>
          <a:p>
            <a:pPr marL="45720" indent="0" algn="ctr">
              <a:buClrTx/>
              <a:buNone/>
            </a:pPr>
            <a:r>
              <a:rPr lang="en-GB" sz="2400" dirty="0">
                <a:solidFill>
                  <a:schemeClr val="tx1"/>
                </a:solidFill>
                <a:latin typeface="Franklin Gothic Book" panose="020B0503020102020204" pitchFamily="34" charset="0"/>
              </a:rPr>
              <a:t>I can measure a drawing and add sizes to BS.8888 rules.</a:t>
            </a:r>
          </a:p>
        </p:txBody>
      </p:sp>
    </p:spTree>
    <p:extLst>
      <p:ext uri="{BB962C8B-B14F-4D97-AF65-F5344CB8AC3E}">
        <p14:creationId xmlns:p14="http://schemas.microsoft.com/office/powerpoint/2010/main" val="15417430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Basis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D9D01AC2-EE7D-4E49-99EE-8E62E4E7E8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238BCCE6EFFD47B0FF7F1588003BF8" ma:contentTypeVersion="18" ma:contentTypeDescription="Create a new document." ma:contentTypeScope="" ma:versionID="e17115f2a00093934d4c9a232360086a">
  <xsd:schema xmlns:xsd="http://www.w3.org/2001/XMLSchema" xmlns:xs="http://www.w3.org/2001/XMLSchema" xmlns:p="http://schemas.microsoft.com/office/2006/metadata/properties" xmlns:ns2="13f3296e-2e40-41e3-8495-4c5485bc6ca0" xmlns:ns3="45eb7911-9571-4a3c-9327-f3e441a19a5a" targetNamespace="http://schemas.microsoft.com/office/2006/metadata/properties" ma:root="true" ma:fieldsID="de984da5fdaa02913a6d7adb832e3239" ns2:_="" ns3:_="">
    <xsd:import namespace="13f3296e-2e40-41e3-8495-4c5485bc6ca0"/>
    <xsd:import namespace="45eb7911-9571-4a3c-9327-f3e441a19a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f3296e-2e40-41e3-8495-4c5485bc6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a8110b4-7946-418e-8ab0-d3d0ec8bff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eb7911-9571-4a3c-9327-f3e441a19a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175c856-c03a-4051-9d76-40b5e9c3782e}" ma:internalName="TaxCatchAll" ma:showField="CatchAllData" ma:web="45eb7911-9571-4a3c-9327-f3e441a19a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eb7911-9571-4a3c-9327-f3e441a19a5a" xsi:nil="true"/>
    <lcf76f155ced4ddcb4097134ff3c332f xmlns="13f3296e-2e40-41e3-8495-4c5485bc6ca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5D9825E-596B-4653-A713-420CDAFDB3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3f3296e-2e40-41e3-8495-4c5485bc6ca0"/>
    <ds:schemaRef ds:uri="45eb7911-9571-4a3c-9327-f3e441a19a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0A5E88B-B68F-4BA8-8153-5CD63463A84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BC4051-9DB2-42C4-BB0C-A0CDE04BEA92}">
  <ds:schemaRefs>
    <ds:schemaRef ds:uri="http://schemas.microsoft.com/office/2006/metadata/properties"/>
    <ds:schemaRef ds:uri="http://schemas.microsoft.com/office/infopath/2007/PartnerControls"/>
    <ds:schemaRef ds:uri="45eb7911-9571-4a3c-9327-f3e441a19a5a"/>
    <ds:schemaRef ds:uri="13f3296e-2e40-41e3-8495-4c5485bc6ca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2253</TotalTime>
  <Words>314</Words>
  <Application>Microsoft Office PowerPoint</Application>
  <PresentationFormat>Widescreen</PresentationFormat>
  <Paragraphs>50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4" baseType="lpstr">
      <vt:lpstr>Aptos</vt:lpstr>
      <vt:lpstr>Aptos Display</vt:lpstr>
      <vt:lpstr>Arial</vt:lpstr>
      <vt:lpstr>Bebas Neue</vt:lpstr>
      <vt:lpstr>Calibri</vt:lpstr>
      <vt:lpstr>Corbel</vt:lpstr>
      <vt:lpstr>Franklin Gothic Book</vt:lpstr>
      <vt:lpstr>Basis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  <vt:lpstr>Measuring, Scale &amp; Estimation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Student does Teacher does</dc:title>
  <dc:creator>Scott Hunter</dc:creator>
  <cp:lastModifiedBy>Scott Hunter</cp:lastModifiedBy>
  <cp:revision>32</cp:revision>
  <dcterms:created xsi:type="dcterms:W3CDTF">2024-03-28T16:53:55Z</dcterms:created>
  <dcterms:modified xsi:type="dcterms:W3CDTF">2024-04-22T20:14:53Z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0x0101005A238BCCE6EFFD47B0FF7F1588003BF8</vt:lpwstr>
  </property>
</Properties>
</file>